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9" r:id="rId4"/>
    <p:sldId id="278" r:id="rId5"/>
    <p:sldId id="261" r:id="rId6"/>
    <p:sldId id="314" r:id="rId7"/>
    <p:sldId id="355" r:id="rId8"/>
    <p:sldId id="346" r:id="rId9"/>
    <p:sldId id="363" r:id="rId10"/>
    <p:sldId id="348" r:id="rId11"/>
    <p:sldId id="347" r:id="rId12"/>
    <p:sldId id="353" r:id="rId13"/>
    <p:sldId id="267" r:id="rId14"/>
    <p:sldId id="334" r:id="rId15"/>
    <p:sldId id="335" r:id="rId16"/>
    <p:sldId id="356" r:id="rId17"/>
    <p:sldId id="351" r:id="rId18"/>
    <p:sldId id="336" r:id="rId19"/>
    <p:sldId id="295" r:id="rId20"/>
    <p:sldId id="324" r:id="rId21"/>
    <p:sldId id="338" r:id="rId22"/>
    <p:sldId id="360" r:id="rId23"/>
    <p:sldId id="359" r:id="rId24"/>
    <p:sldId id="361" r:id="rId25"/>
    <p:sldId id="362" r:id="rId26"/>
    <p:sldId id="322" r:id="rId27"/>
    <p:sldId id="339" r:id="rId28"/>
    <p:sldId id="358" r:id="rId29"/>
    <p:sldId id="357" r:id="rId30"/>
    <p:sldId id="333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7A0000"/>
    <a:srgbClr val="8A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884" autoAdjust="0"/>
  </p:normalViewPr>
  <p:slideViewPr>
    <p:cSldViewPr>
      <p:cViewPr>
        <p:scale>
          <a:sx n="96" d="100"/>
          <a:sy n="96" d="100"/>
        </p:scale>
        <p:origin x="-2064" y="-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191407-0341-40BF-A84A-A09A31F5A46F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4599AE-3728-43EF-8419-BCD7EA81EE4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46491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tyashtenya.nubex.ru/5591/5597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2246" cy="696432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02342" y="1"/>
            <a:ext cx="7772400" cy="1628800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ru-RU" sz="1800" b="1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Министерство образования Республики Мордовия</a:t>
            </a:r>
            <a:r>
              <a:rPr lang="ru-RU" sz="6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ru-RU" sz="6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6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Портфолио </a:t>
            </a:r>
            <a:r>
              <a:rPr lang="ru-RU" sz="6000" b="1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ru-RU" sz="6000" b="1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endParaRPr lang="ru-RU" sz="6000" b="1" dirty="0">
              <a:solidFill>
                <a:schemeClr val="accent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23928" y="1412776"/>
            <a:ext cx="4680520" cy="247743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Родионовой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Татьяны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Алексеевны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51920" y="3473624"/>
            <a:ext cx="5184576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latin typeface="Bookman Old Style" panose="02050604050505020204" pitchFamily="18" charset="0"/>
              </a:rPr>
              <a:t>методиста МБУ ДО </a:t>
            </a:r>
            <a:r>
              <a:rPr lang="ru-RU" b="1" dirty="0">
                <a:latin typeface="Bookman Old Style" panose="02050604050505020204" pitchFamily="18" charset="0"/>
              </a:rPr>
              <a:t>«Центр эстетического воспитания детей </a:t>
            </a:r>
            <a:endParaRPr lang="ru-RU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b="1" dirty="0" smtClean="0">
                <a:latin typeface="Bookman Old Style" panose="02050604050505020204" pitchFamily="18" charset="0"/>
              </a:rPr>
              <a:t>(</a:t>
            </a:r>
            <a:r>
              <a:rPr lang="ru-RU" b="1" dirty="0">
                <a:latin typeface="Bookman Old Style" panose="02050604050505020204" pitchFamily="18" charset="0"/>
              </a:rPr>
              <a:t>национальной культуры) «</a:t>
            </a:r>
            <a:r>
              <a:rPr lang="ru-RU" b="1" dirty="0" err="1">
                <a:latin typeface="Bookman Old Style" panose="02050604050505020204" pitchFamily="18" charset="0"/>
              </a:rPr>
              <a:t>Тяштеня</a:t>
            </a:r>
            <a:r>
              <a:rPr lang="ru-RU" b="1" dirty="0">
                <a:latin typeface="Bookman Old Style" panose="02050604050505020204" pitchFamily="18" charset="0"/>
              </a:rPr>
              <a:t>»  </a:t>
            </a:r>
            <a:endParaRPr lang="ru-RU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b="1" dirty="0" smtClean="0">
                <a:latin typeface="Bookman Old Style" panose="02050604050505020204" pitchFamily="18" charset="0"/>
              </a:rPr>
              <a:t> </a:t>
            </a:r>
            <a:r>
              <a:rPr lang="ru-RU" b="1" dirty="0">
                <a:latin typeface="Bookman Old Style" panose="02050604050505020204" pitchFamily="18" charset="0"/>
              </a:rPr>
              <a:t>Рузаевского муниципального района </a:t>
            </a:r>
            <a:endParaRPr lang="ru-RU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b="1" dirty="0" smtClean="0">
                <a:latin typeface="Bookman Old Style" panose="02050604050505020204" pitchFamily="18" charset="0"/>
              </a:rPr>
              <a:t>Республики </a:t>
            </a:r>
            <a:r>
              <a:rPr lang="ru-RU" b="1" dirty="0">
                <a:latin typeface="Bookman Old Style" panose="02050604050505020204" pitchFamily="18" charset="0"/>
              </a:rPr>
              <a:t>Мордовия</a:t>
            </a:r>
            <a:br>
              <a:rPr lang="ru-RU" b="1" dirty="0">
                <a:latin typeface="Bookman Old Style" panose="02050604050505020204" pitchFamily="18" charset="0"/>
              </a:rPr>
            </a:br>
            <a:r>
              <a:rPr lang="ru-RU" b="1" dirty="0">
                <a:latin typeface="Bookman Old Style" panose="02050604050505020204" pitchFamily="18" charset="0"/>
              </a:rPr>
              <a:t/>
            </a:r>
            <a:br>
              <a:rPr lang="ru-RU" b="1" dirty="0">
                <a:latin typeface="Bookman Old Style" panose="02050604050505020204" pitchFamily="18" charset="0"/>
              </a:rPr>
            </a:br>
            <a:endParaRPr lang="ru-RU" b="1" dirty="0">
              <a:latin typeface="Bookman Old Style" panose="02050604050505020204" pitchFamily="18" charset="0"/>
            </a:endParaRPr>
          </a:p>
        </p:txBody>
      </p:sp>
      <p:pic>
        <p:nvPicPr>
          <p:cNvPr id="1026" name="Picture 2" descr="C:\Users\User\Desktop\IMG_01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628800"/>
            <a:ext cx="3024336" cy="42963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89291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5" y="0"/>
            <a:ext cx="912833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332656"/>
            <a:ext cx="8892480" cy="5616624"/>
          </a:xfrm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              </a:t>
            </a:r>
            <a:r>
              <a:rPr lang="ru-RU" sz="3100" b="1" dirty="0" smtClean="0">
                <a:solidFill>
                  <a:srgbClr val="7A0000"/>
                </a:solidFill>
                <a:latin typeface="Bookman Old Style" panose="02050604050505020204" pitchFamily="18" charset="0"/>
              </a:rPr>
              <a:t>Общие </a:t>
            </a:r>
            <a:r>
              <a:rPr lang="ru-RU" sz="3100" b="1" dirty="0">
                <a:solidFill>
                  <a:srgbClr val="7A0000"/>
                </a:solidFill>
                <a:latin typeface="Bookman Old Style" panose="02050604050505020204" pitchFamily="18" charset="0"/>
              </a:rPr>
              <a:t>сведения</a:t>
            </a:r>
            <a:r>
              <a:rPr lang="ru-RU" sz="2400" b="1" dirty="0">
                <a:latin typeface="Bookman Old Style" panose="02050604050505020204" pitchFamily="18" charset="0"/>
              </a:rPr>
              <a:t/>
            </a:r>
            <a:br>
              <a:rPr lang="ru-RU" sz="2400" b="1" dirty="0">
                <a:latin typeface="Bookman Old Style" panose="02050604050505020204" pitchFamily="18" charset="0"/>
              </a:rPr>
            </a:b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Дата рождения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: </a:t>
            </a:r>
            <a:r>
              <a:rPr lang="ru-RU" sz="2000" dirty="0" smtClean="0">
                <a:latin typeface="Bookman Old Style" panose="02050604050505020204" pitchFamily="18" charset="0"/>
              </a:rPr>
              <a:t>17.11.1973г.</a:t>
            </a:r>
            <a:r>
              <a:rPr lang="ru-RU" sz="2000" b="1" dirty="0" smtClean="0">
                <a:latin typeface="Bookman Old Style" panose="02050604050505020204" pitchFamily="18" charset="0"/>
              </a:rPr>
              <a:t/>
            </a:r>
            <a:br>
              <a:rPr lang="ru-RU" sz="2000" b="1" dirty="0" smtClean="0">
                <a:latin typeface="Bookman Old Style" panose="02050604050505020204" pitchFamily="18" charset="0"/>
              </a:rPr>
            </a:b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Профессиональное образовани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е: </a:t>
            </a:r>
            <a:r>
              <a:rPr lang="ru-RU" sz="2000" dirty="0" smtClean="0">
                <a:latin typeface="Bookman Old Style" panose="02050604050505020204" pitchFamily="18" charset="0"/>
              </a:rPr>
              <a:t>МГПИ им</a:t>
            </a:r>
            <a:r>
              <a:rPr lang="ru-RU" sz="2000" dirty="0">
                <a:latin typeface="Bookman Old Style" panose="02050604050505020204" pitchFamily="18" charset="0"/>
              </a:rPr>
              <a:t>. </a:t>
            </a:r>
            <a:r>
              <a:rPr lang="ru-RU" sz="2000" dirty="0" smtClean="0">
                <a:latin typeface="Bookman Old Style" panose="02050604050505020204" pitchFamily="18" charset="0"/>
              </a:rPr>
              <a:t>М.Е. </a:t>
            </a:r>
            <a:r>
              <a:rPr lang="ru-RU" sz="2000" dirty="0" err="1" smtClean="0">
                <a:latin typeface="Bookman Old Style" panose="02050604050505020204" pitchFamily="18" charset="0"/>
              </a:rPr>
              <a:t>Евсевьева</a:t>
            </a:r>
            <a:r>
              <a:rPr lang="ru-RU" sz="2000" dirty="0" smtClean="0">
                <a:latin typeface="Bookman Old Style" panose="02050604050505020204" pitchFamily="18" charset="0"/>
              </a:rPr>
              <a:t>, диплом БВС </a:t>
            </a:r>
            <a:r>
              <a:rPr lang="ru-RU" sz="2000" dirty="0">
                <a:latin typeface="Bookman Old Style" panose="02050604050505020204" pitchFamily="18" charset="0"/>
              </a:rPr>
              <a:t>№ </a:t>
            </a:r>
            <a:r>
              <a:rPr lang="ru-RU" sz="2000" dirty="0" smtClean="0">
                <a:latin typeface="Bookman Old Style" panose="02050604050505020204" pitchFamily="18" charset="0"/>
              </a:rPr>
              <a:t>0450766 </a:t>
            </a:r>
            <a:r>
              <a:rPr lang="ru-RU" sz="2000" dirty="0">
                <a:latin typeface="Bookman Old Style" panose="02050604050505020204" pitchFamily="18" charset="0"/>
              </a:rPr>
              <a:t>выдан  </a:t>
            </a:r>
            <a:r>
              <a:rPr lang="ru-RU" sz="2000" dirty="0" smtClean="0">
                <a:latin typeface="Bookman Old Style" panose="02050604050505020204" pitchFamily="18" charset="0"/>
              </a:rPr>
              <a:t>30.01.1999г.; учитель русского языка и литературы, мордовского языка и литературы, по специальности </a:t>
            </a:r>
            <a:br>
              <a:rPr lang="ru-RU" sz="2000" dirty="0" smtClean="0">
                <a:latin typeface="Bookman Old Style" panose="02050604050505020204" pitchFamily="18" charset="0"/>
              </a:rPr>
            </a:br>
            <a:r>
              <a:rPr lang="ru-RU" sz="2000" dirty="0" smtClean="0">
                <a:latin typeface="Bookman Old Style" panose="02050604050505020204" pitchFamily="18" charset="0"/>
              </a:rPr>
              <a:t>« Филология». Русский язык и литература с дополнительной специальностью « Мордовские языки и литература».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ru-RU" sz="2000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Профессиональная переподготовка: </a:t>
            </a:r>
            <a:r>
              <a:rPr lang="ru-RU" sz="2000" dirty="0" smtClean="0">
                <a:latin typeface="Bookman Old Style" panose="02050604050505020204" pitchFamily="18" charset="0"/>
              </a:rPr>
              <a:t>ООО «Учебный центр ПРОФЗНАНИЯ», диплом № 133100150660 выдан  15.11.2019г.; </a:t>
            </a:r>
            <a:br>
              <a:rPr lang="ru-RU" sz="2000" dirty="0" smtClean="0">
                <a:latin typeface="Bookman Old Style" panose="02050604050505020204" pitchFamily="18" charset="0"/>
              </a:rPr>
            </a:br>
            <a:r>
              <a:rPr lang="ru-RU" sz="2000" dirty="0" smtClean="0">
                <a:latin typeface="Bookman Old Style" panose="02050604050505020204" pitchFamily="18" charset="0"/>
              </a:rPr>
              <a:t>учитель музыки.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Общий трудовой стаж: </a:t>
            </a:r>
            <a:r>
              <a:rPr lang="ru-RU" sz="2000" dirty="0" smtClean="0">
                <a:latin typeface="Bookman Old Style" panose="02050604050505020204" pitchFamily="18" charset="0"/>
              </a:rPr>
              <a:t>33 года</a:t>
            </a:r>
            <a:br>
              <a:rPr lang="ru-RU" sz="2000" dirty="0" smtClean="0">
                <a:latin typeface="Bookman Old Style" panose="02050604050505020204" pitchFamily="18" charset="0"/>
              </a:rPr>
            </a:br>
            <a:r>
              <a:rPr lang="ru-RU" sz="1800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Педагогический стаж: </a:t>
            </a:r>
            <a:r>
              <a:rPr lang="ru-RU" sz="2000" dirty="0" smtClean="0">
                <a:latin typeface="Bookman Old Style" panose="02050604050505020204" pitchFamily="18" charset="0"/>
              </a:rPr>
              <a:t>32 года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Стаж 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педагогической работы по 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специальности: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2000" dirty="0" smtClean="0">
                <a:latin typeface="Bookman Old Style" panose="02050604050505020204" pitchFamily="18" charset="0"/>
              </a:rPr>
              <a:t>6 лет</a:t>
            </a:r>
            <a:r>
              <a:rPr lang="ru-RU" sz="2000" b="1" i="1" dirty="0" smtClean="0">
                <a:latin typeface="Bookman Old Style" panose="02050604050505020204" pitchFamily="18" charset="0"/>
              </a:rPr>
              <a:t>.</a:t>
            </a:r>
            <a:r>
              <a:rPr lang="ru-RU" sz="2000" b="1" dirty="0" smtClean="0">
                <a:latin typeface="Bookman Old Style" panose="02050604050505020204" pitchFamily="18" charset="0"/>
              </a:rPr>
              <a:t/>
            </a:r>
            <a:br>
              <a:rPr lang="ru-RU" sz="2000" b="1" dirty="0" smtClean="0">
                <a:latin typeface="Bookman Old Style" panose="02050604050505020204" pitchFamily="18" charset="0"/>
              </a:rPr>
            </a:b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Наличие квалификационной категории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:</a:t>
            </a:r>
            <a:r>
              <a:rPr lang="ru-RU" sz="2000" dirty="0" smtClean="0">
                <a:latin typeface="Bookman Old Style" panose="02050604050505020204" pitchFamily="18" charset="0"/>
              </a:rPr>
              <a:t>1 категория</a:t>
            </a:r>
            <a:r>
              <a:rPr lang="ru-RU" sz="2000" b="1" dirty="0" smtClean="0">
                <a:latin typeface="Bookman Old Style" panose="02050604050505020204" pitchFamily="18" charset="0"/>
              </a:rPr>
              <a:t/>
            </a:r>
            <a:br>
              <a:rPr lang="ru-RU" sz="2000" b="1" dirty="0" smtClean="0">
                <a:latin typeface="Bookman Old Style" panose="02050604050505020204" pitchFamily="18" charset="0"/>
              </a:rPr>
            </a:br>
            <a:r>
              <a:rPr lang="ru-RU" sz="2000" b="1" dirty="0" smtClean="0">
                <a:latin typeface="Bookman Old Style" panose="02050604050505020204" pitchFamily="18" charset="0"/>
              </a:rPr>
              <a:t> 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Дата последней аттестации: </a:t>
            </a:r>
            <a:r>
              <a:rPr lang="ru-RU" sz="2000" dirty="0" smtClean="0">
                <a:latin typeface="Bookman Old Style" panose="02050604050505020204" pitchFamily="18" charset="0"/>
              </a:rPr>
              <a:t>12.05.2021г.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3790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0"/>
            <a:ext cx="8064896" cy="134076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b="1" dirty="0">
                <a:solidFill>
                  <a:srgbClr val="8A0000"/>
                </a:solidFill>
                <a:latin typeface="Bookman Old Style" pitchFamily="18" charset="0"/>
              </a:rPr>
              <a:t>Представление </a:t>
            </a:r>
            <a:r>
              <a:rPr lang="ru-RU" sz="2800" b="1" dirty="0" smtClean="0">
                <a:solidFill>
                  <a:srgbClr val="8A0000"/>
                </a:solidFill>
                <a:latin typeface="Bookman Old Style" pitchFamily="18" charset="0"/>
              </a:rPr>
              <a:t>педагогического </a:t>
            </a:r>
            <a:r>
              <a:rPr lang="ru-RU" sz="2800" b="1" dirty="0">
                <a:solidFill>
                  <a:srgbClr val="8A0000"/>
                </a:solidFill>
                <a:latin typeface="Bookman Old Style" pitchFamily="18" charset="0"/>
              </a:rPr>
              <a:t>опыта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268760"/>
            <a:ext cx="8280920" cy="4392488"/>
          </a:xfrm>
        </p:spPr>
        <p:txBody>
          <a:bodyPr>
            <a:normAutofit fontScale="25000" lnSpcReduction="20000"/>
          </a:bodyPr>
          <a:lstStyle/>
          <a:p>
            <a:endParaRPr lang="ru-RU" sz="1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70000"/>
              </a:lnSpc>
            </a:pPr>
            <a:r>
              <a:rPr lang="ru-RU" sz="7200" b="1" dirty="0" smtClean="0">
                <a:solidFill>
                  <a:srgbClr val="8A0000"/>
                </a:solidFill>
                <a:latin typeface="Bookman Old Style" pitchFamily="18" charset="0"/>
                <a:cs typeface="Times New Roman" panose="02020603050405020304" pitchFamily="18" charset="0"/>
              </a:rPr>
              <a:t>Материал по обобщению педагогического опыта по теме: </a:t>
            </a:r>
            <a:r>
              <a:rPr lang="ru-RU" sz="7200" b="1" dirty="0">
                <a:solidFill>
                  <a:schemeClr val="tx1"/>
                </a:solidFill>
                <a:latin typeface="Bookman Old Style" pitchFamily="18" charset="0"/>
                <a:ea typeface="Times New Roman"/>
              </a:rPr>
              <a:t>«</a:t>
            </a:r>
            <a:r>
              <a:rPr lang="ru-RU" sz="7200" b="1" dirty="0">
                <a:solidFill>
                  <a:schemeClr val="tx1"/>
                </a:solidFill>
                <a:latin typeface="Bookman Old Style" pitchFamily="18" charset="0"/>
                <a:ea typeface="Calibri"/>
              </a:rPr>
              <a:t>Формирование партнерских отношений педагога дополнительного образования с родителями в </a:t>
            </a:r>
            <a:r>
              <a:rPr lang="ru-RU" sz="7200" b="1" dirty="0" smtClean="0">
                <a:solidFill>
                  <a:schemeClr val="tx1"/>
                </a:solidFill>
                <a:latin typeface="Bookman Old Style" pitchFamily="18" charset="0"/>
                <a:ea typeface="Calibri"/>
              </a:rPr>
              <a:t>центре эстетического </a:t>
            </a:r>
            <a:r>
              <a:rPr lang="ru-RU" sz="7200" b="1" dirty="0">
                <a:solidFill>
                  <a:schemeClr val="tx1"/>
                </a:solidFill>
                <a:latin typeface="Bookman Old Style" pitchFamily="18" charset="0"/>
                <a:ea typeface="Calibri"/>
              </a:rPr>
              <a:t>воспитания детей </a:t>
            </a:r>
            <a:r>
              <a:rPr lang="ru-RU" sz="7200" b="1" dirty="0" smtClean="0">
                <a:solidFill>
                  <a:schemeClr val="tx1"/>
                </a:solidFill>
                <a:latin typeface="Bookman Old Style" pitchFamily="18" charset="0"/>
                <a:ea typeface="Calibri"/>
              </a:rPr>
              <a:t>« </a:t>
            </a:r>
            <a:r>
              <a:rPr lang="ru-RU" sz="7200" b="1" dirty="0" err="1">
                <a:solidFill>
                  <a:schemeClr val="tx1"/>
                </a:solidFill>
                <a:latin typeface="Bookman Old Style" pitchFamily="18" charset="0"/>
                <a:ea typeface="Calibri"/>
              </a:rPr>
              <a:t>Тяштеня</a:t>
            </a:r>
            <a:r>
              <a:rPr lang="ru-RU" sz="7200" b="1" dirty="0">
                <a:solidFill>
                  <a:schemeClr val="tx1"/>
                </a:solidFill>
                <a:latin typeface="Bookman Old Style" pitchFamily="18" charset="0"/>
                <a:ea typeface="Calibri"/>
              </a:rPr>
              <a:t>»</a:t>
            </a:r>
            <a:r>
              <a:rPr lang="ru-RU" sz="7200" b="1" dirty="0" smtClean="0">
                <a:solidFill>
                  <a:schemeClr val="tx1"/>
                </a:solidFill>
                <a:latin typeface="Bookman Old Style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70000"/>
              </a:lnSpc>
            </a:pPr>
            <a:r>
              <a:rPr lang="ru-RU" sz="7200" b="1" dirty="0" smtClean="0">
                <a:solidFill>
                  <a:srgbClr val="8A0000"/>
                </a:solidFill>
                <a:latin typeface="Bookman Old Style" pitchFamily="18" charset="0"/>
                <a:cs typeface="Times New Roman" panose="02020603050405020304" pitchFamily="18" charset="0"/>
              </a:rPr>
              <a:t>размещен на сайте:</a:t>
            </a:r>
          </a:p>
          <a:p>
            <a:pPr>
              <a:lnSpc>
                <a:spcPct val="170000"/>
              </a:lnSpc>
            </a:pPr>
            <a:r>
              <a:rPr lang="en-US" sz="7200" dirty="0" smtClean="0">
                <a:solidFill>
                  <a:schemeClr val="tx1"/>
                </a:solidFill>
                <a:latin typeface="Bookman Old Style" pitchFamily="18" charset="0"/>
                <a:cs typeface="Times New Roman" panose="02020603050405020304" pitchFamily="18" charset="0"/>
                <a:hlinkClick r:id="rId3"/>
              </a:rPr>
              <a:t>https://tyashtenya.nubex.ru/5591/5597/</a:t>
            </a:r>
            <a:r>
              <a:rPr lang="ru-RU" sz="7200" dirty="0" smtClean="0">
                <a:solidFill>
                  <a:schemeClr val="tx1"/>
                </a:solidFill>
                <a:latin typeface="Bookman Old Style" pitchFamily="18" charset="0"/>
                <a:cs typeface="Times New Roman" panose="02020603050405020304" pitchFamily="18" charset="0"/>
              </a:rPr>
              <a:t> </a:t>
            </a:r>
            <a:r>
              <a:rPr lang="ru-RU" dirty="0"/>
              <a:t> </a:t>
            </a:r>
          </a:p>
          <a:p>
            <a:pPr>
              <a:lnSpc>
                <a:spcPct val="170000"/>
              </a:lnSpc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88467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9024" y="0"/>
            <a:ext cx="8784976" cy="548680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rgbClr val="8A0000"/>
                </a:solidFill>
                <a:latin typeface="Bookman Old Style" panose="02050604050505020204" pitchFamily="18" charset="0"/>
              </a:rPr>
              <a:t> </a:t>
            </a:r>
            <a:r>
              <a:rPr lang="ru-RU" sz="1600" b="1" dirty="0" smtClean="0">
                <a:solidFill>
                  <a:srgbClr val="8A0000"/>
                </a:solidFill>
                <a:latin typeface="Bookman Old Style" panose="02050604050505020204" pitchFamily="18" charset="0"/>
              </a:rPr>
              <a:t>Реализация целевых муниципальных и республиканских программ</a:t>
            </a:r>
            <a:endParaRPr lang="ru-RU" sz="1600" b="1" dirty="0">
              <a:solidFill>
                <a:srgbClr val="8A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276872"/>
            <a:ext cx="8064896" cy="2808312"/>
          </a:xfrm>
        </p:spPr>
        <p:txBody>
          <a:bodyPr>
            <a:normAutofit/>
          </a:bodyPr>
          <a:lstStyle/>
          <a:p>
            <a:pPr algn="l"/>
            <a:endParaRPr lang="ru-RU" sz="2000" dirty="0"/>
          </a:p>
        </p:txBody>
      </p:sp>
      <p:pic>
        <p:nvPicPr>
          <p:cNvPr id="1026" name="Picture 2" descr="C:\Users\User\Documents\учебный год 2024-2025\аттестация 24-25\Родионова 2024\Новая папка\справка программы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620688"/>
            <a:ext cx="4383807" cy="60304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5527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3"/>
            <a:ext cx="8640960" cy="360040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rgbClr val="8A0000"/>
                </a:solidFill>
                <a:latin typeface="Bookman Old Style" panose="02050604050505020204" pitchFamily="18" charset="0"/>
              </a:rPr>
              <a:t> </a:t>
            </a:r>
            <a:r>
              <a:rPr lang="ru-RU" sz="1600" b="1" dirty="0" smtClean="0">
                <a:solidFill>
                  <a:srgbClr val="8A0000"/>
                </a:solidFill>
                <a:latin typeface="Bookman Old Style" panose="02050604050505020204" pitchFamily="18" charset="0"/>
              </a:rPr>
              <a:t>Взаимодействие с субъектами образовательного процесса</a:t>
            </a:r>
            <a:endParaRPr lang="ru-RU" sz="1600" b="1" dirty="0">
              <a:solidFill>
                <a:srgbClr val="8A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User\Documents\учебный год 2024-2025\аттестация 24-25\Родионова 2024\Новая папка\справка субъекты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692696"/>
            <a:ext cx="4337463" cy="59666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88467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9144000" cy="688319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836712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rgbClr val="8A0000"/>
                </a:solidFill>
                <a:latin typeface="Bookman Old Style" panose="02050604050505020204" pitchFamily="18" charset="0"/>
              </a:rPr>
              <a:t>Участие педагога в профессиональных конкурсах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1400" b="1" dirty="0" smtClean="0">
                <a:solidFill>
                  <a:prstClr val="black"/>
                </a:solidFill>
                <a:latin typeface="Bookman Old Style" pitchFamily="18" charset="0"/>
                <a:ea typeface="Calibri"/>
              </a:rPr>
              <a:t>Победы и призовые места в конкурсах на порталах сети Интернет</a:t>
            </a:r>
            <a:endParaRPr lang="ru-RU" sz="1400" b="1" dirty="0"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23928" y="1340768"/>
            <a:ext cx="2480320" cy="3793976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2050" name="Picture 2" descr="C:\Users\User\Documents\учебный год 2024-2025\аттестация 24-25\Родионова 2024\505443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908720"/>
            <a:ext cx="4032448" cy="5700638"/>
          </a:xfrm>
          <a:prstGeom prst="rect">
            <a:avLst/>
          </a:prstGeom>
          <a:noFill/>
        </p:spPr>
      </p:pic>
      <p:pic>
        <p:nvPicPr>
          <p:cNvPr id="2055" name="Picture 7" descr="C:\Users\User\Documents\учебный год 2024-2025\аттестация 24-25\Родионова 2024\Новая папка\492233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908720"/>
            <a:ext cx="4032448" cy="57006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5860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9144000" cy="688319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54868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1400" b="1" dirty="0" smtClean="0">
                <a:solidFill>
                  <a:prstClr val="black"/>
                </a:solidFill>
                <a:latin typeface="Bookman Old Style" pitchFamily="18" charset="0"/>
                <a:ea typeface="Calibri"/>
              </a:rPr>
              <a:t>Победы и призовые места в конкурсах на порталах сети Интернет</a:t>
            </a:r>
            <a:endParaRPr lang="ru-RU" sz="1400" b="1" dirty="0"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23928" y="1340768"/>
            <a:ext cx="2480320" cy="3793976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2054" name="Picture 6" descr="C:\Users\User\Documents\учебный год 2024-2025\аттестация 24-25\Родионова 2024\Новая папка\диплом интернет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836712"/>
            <a:ext cx="4189486" cy="5763112"/>
          </a:xfrm>
          <a:prstGeom prst="rect">
            <a:avLst/>
          </a:prstGeom>
          <a:noFill/>
        </p:spPr>
      </p:pic>
      <p:pic>
        <p:nvPicPr>
          <p:cNvPr id="1026" name="Picture 2" descr="C:\Users\User\Downloads\palaevkasoh@mail.ru Родионова Татьяна Алексеевна 644 ДП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908720"/>
            <a:ext cx="3993508" cy="56464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5860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3" y="-163029"/>
            <a:ext cx="9144000" cy="702102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332656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prstClr val="black"/>
                </a:solidFill>
                <a:latin typeface="Bookman Old Style" pitchFamily="18" charset="0"/>
                <a:ea typeface="Calibri"/>
              </a:rPr>
              <a:t/>
            </a:r>
            <a:br>
              <a:rPr lang="ru-RU" sz="1600" b="1" dirty="0" smtClean="0">
                <a:solidFill>
                  <a:prstClr val="black"/>
                </a:solidFill>
                <a:latin typeface="Bookman Old Style" pitchFamily="18" charset="0"/>
                <a:ea typeface="Calibri"/>
              </a:rPr>
            </a:br>
            <a:r>
              <a:rPr lang="ru-RU" sz="1400" b="1" dirty="0" smtClean="0">
                <a:solidFill>
                  <a:prstClr val="black"/>
                </a:solidFill>
                <a:latin typeface="Bookman Old Style" pitchFamily="18" charset="0"/>
                <a:ea typeface="Calibri"/>
              </a:rPr>
              <a:t>Участие в очных республиканских конкурсах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endParaRPr lang="ru-RU" sz="1400" b="1" dirty="0"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92080" y="1844824"/>
            <a:ext cx="2480320" cy="379397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ocuments\учебный год 2024-2025\аттестация 24-25\Родионова 2024\Новая папка\диплом родионов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37168" y="548680"/>
            <a:ext cx="4205240" cy="5954255"/>
          </a:xfrm>
          <a:prstGeom prst="rect">
            <a:avLst/>
          </a:prstGeom>
          <a:noFill/>
        </p:spPr>
      </p:pic>
      <p:pic>
        <p:nvPicPr>
          <p:cNvPr id="3074" name="Picture 2" descr="C:\Users\User\Documents\учебный год 2024-2025\аттестация 24-25\Родионова 2024\Новая папка\серификат олипиада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182" y="548680"/>
            <a:ext cx="4317555" cy="59392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5860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3" y="-163029"/>
            <a:ext cx="9144000" cy="702102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332656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prstClr val="black"/>
                </a:solidFill>
                <a:latin typeface="Bookman Old Style" pitchFamily="18" charset="0"/>
                <a:ea typeface="Calibri"/>
              </a:rPr>
              <a:t/>
            </a:r>
            <a:br>
              <a:rPr lang="ru-RU" sz="1600" b="1" dirty="0" smtClean="0">
                <a:solidFill>
                  <a:prstClr val="black"/>
                </a:solidFill>
                <a:latin typeface="Bookman Old Style" pitchFamily="18" charset="0"/>
                <a:ea typeface="Calibri"/>
              </a:rPr>
            </a:br>
            <a:r>
              <a:rPr lang="ru-RU" sz="1400" b="1" dirty="0" smtClean="0">
                <a:solidFill>
                  <a:prstClr val="black"/>
                </a:solidFill>
                <a:latin typeface="Bookman Old Style" pitchFamily="18" charset="0"/>
                <a:ea typeface="Calibri"/>
              </a:rPr>
              <a:t>Участие в очных Всероссийских конкурсах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endParaRPr lang="ru-RU" sz="1400" b="1" dirty="0"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92080" y="1844824"/>
            <a:ext cx="2480320" cy="379397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Picture 2" descr="C:\Users\User\Documents\учебный год 2024-2025\аттестация 24-25\Родионова 2024\Новая папка\участник наигатор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620688"/>
            <a:ext cx="4344729" cy="59766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5860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3" y="-163029"/>
            <a:ext cx="9144000" cy="702102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548680"/>
          </a:xfrm>
        </p:spPr>
        <p:txBody>
          <a:bodyPr>
            <a:noAutofit/>
          </a:bodyPr>
          <a:lstStyle/>
          <a:p>
            <a:r>
              <a:rPr lang="ru-RU" sz="1400" b="1" dirty="0" smtClean="0">
                <a:solidFill>
                  <a:prstClr val="black"/>
                </a:solidFill>
                <a:latin typeface="Bookman Old Style" pitchFamily="18" charset="0"/>
                <a:ea typeface="Calibri"/>
              </a:rPr>
              <a:t>Победы и призовые места в очных муниципальных конкурсах </a:t>
            </a:r>
            <a:endParaRPr lang="ru-RU" sz="1400" b="1" dirty="0"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92080" y="1844824"/>
            <a:ext cx="2480320" cy="379397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8915" name="Picture 3" descr="C:\Users\User\Documents\учебный год 2024-2025\аттестация 24-25\Родионова 2024\Новая папка\рамота ансамблю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9174" y="620688"/>
            <a:ext cx="4353164" cy="5988268"/>
          </a:xfrm>
          <a:prstGeom prst="rect">
            <a:avLst/>
          </a:prstGeom>
          <a:noFill/>
        </p:spPr>
      </p:pic>
      <p:pic>
        <p:nvPicPr>
          <p:cNvPr id="39938" name="Picture 2" descr="C:\Users\User\Documents\учебный год 2024-2025\аттестация 24-25\Родионова 2024\Новая папка\спавка учаснмка коллектива 2023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620688"/>
            <a:ext cx="4211256" cy="59766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5860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3" y="-163029"/>
            <a:ext cx="9144000" cy="702102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0"/>
            <a:ext cx="8640960" cy="692696"/>
          </a:xfrm>
        </p:spPr>
        <p:txBody>
          <a:bodyPr>
            <a:noAutofit/>
          </a:bodyPr>
          <a:lstStyle/>
          <a:p>
            <a:r>
              <a:rPr lang="ru-RU" sz="1400" b="1" dirty="0" smtClean="0">
                <a:solidFill>
                  <a:prstClr val="black"/>
                </a:solidFill>
                <a:latin typeface="Bookman Old Style" pitchFamily="18" charset="0"/>
                <a:ea typeface="Calibri"/>
              </a:rPr>
              <a:t>Победы и призовые места в очных муниципальных конкурсах </a:t>
            </a:r>
            <a:endParaRPr lang="ru-RU" sz="1400" b="1" dirty="0"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92080" y="1844824"/>
            <a:ext cx="2480320" cy="379397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8914" name="Picture 2" descr="C:\Users\User\Documents\учебный год 2024-2025\аттестация 24-25\Родионова 2024\Новая папка\грамота песня.jpeg"/>
          <p:cNvPicPr>
            <a:picLocks noChangeAspect="1" noChangeArrowheads="1"/>
          </p:cNvPicPr>
          <p:nvPr/>
        </p:nvPicPr>
        <p:blipFill>
          <a:blip r:embed="rId3" cstate="print"/>
          <a:srcRect l="3336" t="3636" b="583"/>
          <a:stretch>
            <a:fillRect/>
          </a:stretch>
        </p:blipFill>
        <p:spPr bwMode="auto">
          <a:xfrm>
            <a:off x="179512" y="692696"/>
            <a:ext cx="4373310" cy="5960923"/>
          </a:xfrm>
          <a:prstGeom prst="rect">
            <a:avLst/>
          </a:prstGeom>
          <a:noFill/>
        </p:spPr>
      </p:pic>
      <p:pic>
        <p:nvPicPr>
          <p:cNvPr id="1026" name="Picture 2" descr="C:\Users\User\Documents\учебный год 2024-2025\аттестация 24-25\Родионова 2024\Новая папка\справка 2024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692696"/>
            <a:ext cx="4323292" cy="59471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5860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3" y="-163029"/>
            <a:ext cx="9144000" cy="702102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548680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prstClr val="black"/>
                </a:solidFill>
                <a:latin typeface="Bookman Old Style" pitchFamily="18" charset="0"/>
                <a:ea typeface="Calibri"/>
              </a:rPr>
              <a:t>Победы и призовые места в очных республиканских конкурсах 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92080" y="1844824"/>
            <a:ext cx="2480320" cy="379397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ocuments\учебный год 2024-2025\аттестация 24-25\Родионова 2024\Новая папка\Гран-При Тяштен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476672"/>
            <a:ext cx="4535553" cy="62373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5860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477"/>
            <a:ext cx="9169969" cy="687747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980728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rgbClr val="8A0000"/>
                </a:solidFill>
                <a:latin typeface="Bookman Old Style" panose="02050604050505020204" pitchFamily="18" charset="0"/>
              </a:rPr>
              <a:t/>
            </a:r>
            <a:br>
              <a:rPr lang="ru-RU" sz="1600" b="1" dirty="0" smtClean="0">
                <a:solidFill>
                  <a:srgbClr val="8A0000"/>
                </a:solidFill>
                <a:latin typeface="Bookman Old Style" panose="02050604050505020204" pitchFamily="18" charset="0"/>
              </a:rPr>
            </a:br>
            <a:r>
              <a:rPr lang="ru-RU" sz="1600" b="1" dirty="0" smtClean="0">
                <a:solidFill>
                  <a:srgbClr val="8A0000"/>
                </a:solidFill>
                <a:latin typeface="Bookman Old Style" panose="02050604050505020204" pitchFamily="18" charset="0"/>
              </a:rPr>
              <a:t>Организация деятельности по обобщению и распространению передового педагогического опыта</a:t>
            </a:r>
            <a:r>
              <a:rPr lang="ru-RU" sz="1800" b="1" dirty="0" smtClean="0">
                <a:solidFill>
                  <a:srgbClr val="8A0000"/>
                </a:solidFill>
                <a:latin typeface="Bookman Old Style" panose="02050604050505020204" pitchFamily="18" charset="0"/>
              </a:rPr>
              <a:t/>
            </a:r>
            <a:br>
              <a:rPr lang="ru-RU" sz="1800" b="1" dirty="0" smtClean="0">
                <a:solidFill>
                  <a:srgbClr val="8A0000"/>
                </a:solidFill>
                <a:latin typeface="Bookman Old Style" panose="02050604050505020204" pitchFamily="18" charset="0"/>
              </a:rPr>
            </a:br>
            <a:r>
              <a:rPr lang="ru-RU" sz="1800" b="1" dirty="0" smtClean="0">
                <a:solidFill>
                  <a:srgbClr val="8A0000"/>
                </a:solidFill>
                <a:latin typeface="Bookman Old Style" panose="02050604050505020204" pitchFamily="18" charset="0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Bookman Old Style" pitchFamily="18" charset="0"/>
                <a:ea typeface="Calibri"/>
              </a:rPr>
              <a:t>Муниципальный уровень </a:t>
            </a:r>
            <a:r>
              <a:rPr lang="ru-RU" sz="1600" b="1" dirty="0" smtClean="0">
                <a:solidFill>
                  <a:srgbClr val="8A0000"/>
                </a:solidFill>
                <a:latin typeface="Bookman Old Style" panose="02050604050505020204" pitchFamily="18" charset="0"/>
              </a:rPr>
              <a:t/>
            </a:r>
            <a:br>
              <a:rPr lang="ru-RU" sz="1600" b="1" dirty="0" smtClean="0">
                <a:solidFill>
                  <a:srgbClr val="8A0000"/>
                </a:solidFill>
                <a:latin typeface="Bookman Old Style" panose="02050604050505020204" pitchFamily="18" charset="0"/>
              </a:rPr>
            </a:br>
            <a:endParaRPr lang="ru-RU" sz="1600" b="1" dirty="0">
              <a:solidFill>
                <a:srgbClr val="8A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1" descr="C:\Users\User\Documents\учебный год 2024-2025\аттестация 24-25\Родионова 2024\Новая папка\справка о подготовке конкурсов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980728"/>
            <a:ext cx="3960440" cy="5705886"/>
          </a:xfrm>
          <a:prstGeom prst="rect">
            <a:avLst/>
          </a:prstGeom>
          <a:noFill/>
        </p:spPr>
      </p:pic>
      <p:pic>
        <p:nvPicPr>
          <p:cNvPr id="9" name="Picture 2" descr="C:\Users\User\Documents\учебный год 2024-2025\аттестация 24-25\Родионова 2024\Новая папка\справка конкурс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980728"/>
            <a:ext cx="3888432" cy="56998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90069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477"/>
            <a:ext cx="9169969" cy="687747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8640960" cy="432048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rgbClr val="8A0000"/>
                </a:solidFill>
                <a:latin typeface="Bookman Old Style" panose="02050604050505020204" pitchFamily="18" charset="0"/>
              </a:rPr>
              <a:t> </a:t>
            </a:r>
            <a:br>
              <a:rPr lang="ru-RU" sz="1800" b="1" dirty="0" smtClean="0">
                <a:solidFill>
                  <a:srgbClr val="8A0000"/>
                </a:solidFill>
                <a:latin typeface="Bookman Old Style" panose="02050604050505020204" pitchFamily="18" charset="0"/>
              </a:rPr>
            </a:br>
            <a:r>
              <a:rPr lang="ru-RU" sz="1600" b="1" dirty="0" smtClean="0">
                <a:solidFill>
                  <a:srgbClr val="8A0000"/>
                </a:solidFill>
                <a:latin typeface="Bookman Old Style" panose="02050604050505020204" pitchFamily="18" charset="0"/>
              </a:rPr>
              <a:t>Результаты </a:t>
            </a:r>
            <a:r>
              <a:rPr lang="ru-RU" sz="1600" b="1" dirty="0">
                <a:solidFill>
                  <a:srgbClr val="8A0000"/>
                </a:solidFill>
                <a:latin typeface="Bookman Old Style" panose="02050604050505020204" pitchFamily="18" charset="0"/>
              </a:rPr>
              <a:t>участия в инновационной </a:t>
            </a:r>
            <a:r>
              <a:rPr lang="ru-RU" sz="1600" b="1" dirty="0" smtClean="0">
                <a:solidFill>
                  <a:srgbClr val="8A0000"/>
                </a:solidFill>
                <a:latin typeface="Bookman Old Style" panose="02050604050505020204" pitchFamily="18" charset="0"/>
              </a:rPr>
              <a:t>(</a:t>
            </a:r>
            <a:r>
              <a:rPr lang="ru-RU" sz="1600" b="1" dirty="0">
                <a:solidFill>
                  <a:srgbClr val="8A0000"/>
                </a:solidFill>
                <a:latin typeface="Bookman Old Style" panose="02050604050505020204" pitchFamily="18" charset="0"/>
              </a:rPr>
              <a:t>экспериментальной) </a:t>
            </a:r>
            <a:r>
              <a:rPr lang="ru-RU" sz="1600" b="1" dirty="0" smtClean="0">
                <a:solidFill>
                  <a:srgbClr val="8A0000"/>
                </a:solidFill>
                <a:latin typeface="Bookman Old Style" panose="02050604050505020204" pitchFamily="18" charset="0"/>
              </a:rPr>
              <a:t>деятельности</a:t>
            </a:r>
            <a:r>
              <a:rPr lang="ru-RU" sz="1800" b="1" dirty="0" smtClean="0">
                <a:solidFill>
                  <a:srgbClr val="8A0000"/>
                </a:solidFill>
                <a:latin typeface="Bookman Old Style" panose="02050604050505020204" pitchFamily="18" charset="0"/>
              </a:rPr>
              <a:t/>
            </a:r>
            <a:br>
              <a:rPr lang="ru-RU" sz="1800" b="1" dirty="0" smtClean="0">
                <a:solidFill>
                  <a:srgbClr val="8A0000"/>
                </a:solidFill>
                <a:latin typeface="Bookman Old Style" panose="02050604050505020204" pitchFamily="18" charset="0"/>
              </a:rPr>
            </a:br>
            <a:r>
              <a:rPr lang="ru-RU" sz="1400" b="1" dirty="0" smtClean="0">
                <a:latin typeface="Bookman Old Style" panose="02050604050505020204" pitchFamily="18" charset="0"/>
              </a:rPr>
              <a:t>Результат участие на уровне образовательной организации </a:t>
            </a:r>
            <a:br>
              <a:rPr lang="ru-RU" sz="1400" b="1" dirty="0" smtClean="0">
                <a:latin typeface="Bookman Old Style" panose="02050604050505020204" pitchFamily="18" charset="0"/>
              </a:rPr>
            </a:b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User\Documents\учебный год 2024-2025\аттестация 24-25\Родионова 2024\Новая папка\приказ инновация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836712"/>
            <a:ext cx="4220128" cy="5805264"/>
          </a:xfrm>
          <a:prstGeom prst="rect">
            <a:avLst/>
          </a:prstGeom>
          <a:noFill/>
        </p:spPr>
      </p:pic>
      <p:pic>
        <p:nvPicPr>
          <p:cNvPr id="3075" name="Picture 3" descr="C:\Users\User\Documents\учебный год 2024-2025\аттестация 24-25\Родионова 2024\Новая папка\справка инновация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836712"/>
            <a:ext cx="4174422" cy="57423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9693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477"/>
            <a:ext cx="9169969" cy="687747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692696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rgbClr val="8A0000"/>
                </a:solidFill>
                <a:latin typeface="Bookman Old Style" panose="02050604050505020204" pitchFamily="18" charset="0"/>
              </a:rPr>
              <a:t/>
            </a:r>
            <a:br>
              <a:rPr lang="ru-RU" sz="1800" b="1" dirty="0" smtClean="0">
                <a:solidFill>
                  <a:srgbClr val="8A0000"/>
                </a:solidFill>
                <a:latin typeface="Bookman Old Style" panose="02050604050505020204" pitchFamily="18" charset="0"/>
              </a:rPr>
            </a:br>
            <a:r>
              <a:rPr lang="ru-RU" sz="1600" b="1" dirty="0" smtClean="0">
                <a:solidFill>
                  <a:srgbClr val="8A0000"/>
                </a:solidFill>
                <a:latin typeface="Bookman Old Style" panose="02050604050505020204" pitchFamily="18" charset="0"/>
              </a:rPr>
              <a:t>Наличие публикаций</a:t>
            </a:r>
            <a:r>
              <a:rPr lang="ru-RU" sz="1800" b="1" dirty="0" smtClean="0">
                <a:solidFill>
                  <a:srgbClr val="8A0000"/>
                </a:solidFill>
                <a:latin typeface="Bookman Old Style" panose="02050604050505020204" pitchFamily="18" charset="0"/>
              </a:rPr>
              <a:t/>
            </a:r>
            <a:br>
              <a:rPr lang="ru-RU" sz="1800" b="1" dirty="0" smtClean="0">
                <a:solidFill>
                  <a:srgbClr val="8A0000"/>
                </a:solidFill>
                <a:latin typeface="Bookman Old Style" panose="02050604050505020204" pitchFamily="18" charset="0"/>
              </a:rPr>
            </a:br>
            <a:r>
              <a:rPr lang="ru-RU" sz="1400" b="1" dirty="0" smtClean="0">
                <a:latin typeface="Bookman Old Style" panose="02050604050505020204" pitchFamily="18" charset="0"/>
              </a:rPr>
              <a:t>Материалы на порталах сети Интернет</a:t>
            </a:r>
            <a:br>
              <a:rPr lang="ru-RU" sz="1400" b="1" dirty="0" smtClean="0">
                <a:latin typeface="Bookman Old Style" panose="02050604050505020204" pitchFamily="18" charset="0"/>
              </a:rPr>
            </a:b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5" descr="C:\Users\User\Documents\учебный год 2024-2025\аттестация 24-25\Родионова 2024\Свидетельство проекта infourok.ru №МЩ020695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0514" y="764704"/>
            <a:ext cx="4104974" cy="5785556"/>
          </a:xfrm>
          <a:prstGeom prst="rect">
            <a:avLst/>
          </a:prstGeom>
          <a:noFill/>
        </p:spPr>
      </p:pic>
      <p:pic>
        <p:nvPicPr>
          <p:cNvPr id="17410" name="Picture 2" descr="C:\Users\User\Documents\учебный год 2024-2025\аттестация 24-25\Родионова 2024\Новая папка\Свидетельство проекта infourok.ru №ЧД755031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764704"/>
            <a:ext cx="4087295" cy="57606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5033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477"/>
            <a:ext cx="9169969" cy="687747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620688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latin typeface="Bookman Old Style" panose="02050604050505020204" pitchFamily="18" charset="0"/>
              </a:rPr>
              <a:t/>
            </a:r>
            <a:br>
              <a:rPr lang="ru-RU" sz="1600" b="1" dirty="0" smtClean="0">
                <a:latin typeface="Bookman Old Style" panose="02050604050505020204" pitchFamily="18" charset="0"/>
              </a:rPr>
            </a:br>
            <a:r>
              <a:rPr lang="ru-RU" sz="1400" b="1" dirty="0" smtClean="0">
                <a:latin typeface="Bookman Old Style" panose="02050604050505020204" pitchFamily="18" charset="0"/>
              </a:rPr>
              <a:t>Материалы на порталах сети Интернет</a:t>
            </a:r>
            <a:br>
              <a:rPr lang="ru-RU" sz="1400" b="1" dirty="0" smtClean="0">
                <a:latin typeface="Bookman Old Style" panose="02050604050505020204" pitchFamily="18" charset="0"/>
              </a:rPr>
            </a:b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User\Documents\учебный год 2024-2025\аттестация 24-25\Родионова 2024\Новая папка\свидетельство 2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692696"/>
            <a:ext cx="4186551" cy="5759072"/>
          </a:xfrm>
          <a:prstGeom prst="rect">
            <a:avLst/>
          </a:prstGeom>
          <a:noFill/>
        </p:spPr>
      </p:pic>
      <p:pic>
        <p:nvPicPr>
          <p:cNvPr id="2051" name="Picture 3" descr="C:\Users\User\Documents\учебный год 2024-2025\аттестация 24-25\Родионова 2024\Новая папка\свидетельство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764704"/>
            <a:ext cx="4135344" cy="56886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5033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477"/>
            <a:ext cx="9169969" cy="687747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504056"/>
          </a:xfrm>
        </p:spPr>
        <p:txBody>
          <a:bodyPr>
            <a:noAutofit/>
          </a:bodyPr>
          <a:lstStyle/>
          <a:p>
            <a:r>
              <a:rPr lang="ru-RU" sz="1400" b="1" dirty="0" smtClean="0">
                <a:latin typeface="Bookman Old Style" panose="02050604050505020204" pitchFamily="18" charset="0"/>
              </a:rPr>
              <a:t>Республиканский уровень</a:t>
            </a:r>
            <a:br>
              <a:rPr lang="ru-RU" sz="1400" b="1" dirty="0" smtClean="0">
                <a:latin typeface="Bookman Old Style" panose="02050604050505020204" pitchFamily="18" charset="0"/>
              </a:rPr>
            </a:b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3010" name="Picture 2" descr="C:\Users\User\Documents\учебный год 2024-2025\аттестация 24-25\Родионова 2024\Новая папка\сборник Родионова.jpeg"/>
          <p:cNvPicPr>
            <a:picLocks noChangeAspect="1" noChangeArrowheads="1"/>
          </p:cNvPicPr>
          <p:nvPr/>
        </p:nvPicPr>
        <p:blipFill>
          <a:blip r:embed="rId3" cstate="print"/>
          <a:srcRect l="4334" t="3150" r="4653" b="2333"/>
          <a:stretch>
            <a:fillRect/>
          </a:stretch>
        </p:blipFill>
        <p:spPr bwMode="auto">
          <a:xfrm>
            <a:off x="0" y="476672"/>
            <a:ext cx="3110746" cy="4443923"/>
          </a:xfrm>
          <a:prstGeom prst="rect">
            <a:avLst/>
          </a:prstGeom>
          <a:noFill/>
        </p:spPr>
      </p:pic>
      <p:pic>
        <p:nvPicPr>
          <p:cNvPr id="43011" name="Picture 3" descr="C:\Users\User\Documents\учебный год 2024-2025\аттестация 24-25\Родионова 2024\Новая папка\сборник Родионова 2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1124744"/>
            <a:ext cx="3050637" cy="4196495"/>
          </a:xfrm>
          <a:prstGeom prst="rect">
            <a:avLst/>
          </a:prstGeom>
          <a:noFill/>
        </p:spPr>
      </p:pic>
      <p:pic>
        <p:nvPicPr>
          <p:cNvPr id="43012" name="Picture 4" descr="C:\Users\User\Documents\учебный год 2024-2025\аттестация 24-25\Родионова 2024\Новая папка\сборник Родионова 3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2060847"/>
            <a:ext cx="3131840" cy="43081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5033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403"/>
            <a:ext cx="9169969" cy="687747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16632"/>
            <a:ext cx="8640960" cy="504056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rgbClr val="8A0000"/>
                </a:solidFill>
                <a:latin typeface="Bookman Old Style" panose="02050604050505020204" pitchFamily="18" charset="0"/>
              </a:rPr>
              <a:t>Проведение мастер-классов, открытых занятий, мероприятий (очно)</a:t>
            </a:r>
            <a:endParaRPr lang="ru-RU" sz="1600" b="1" dirty="0">
              <a:solidFill>
                <a:srgbClr val="8A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User\Documents\учебный год 2024-2025\аттестация 24-25\Родионова 2024\Новая папка\справка мастер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908720"/>
            <a:ext cx="4135344" cy="56886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90042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7647" cy="689352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81190" cy="1196752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7A0000"/>
                </a:solidFill>
                <a:latin typeface="Bookman Old Style" panose="02050604050505020204" pitchFamily="18" charset="0"/>
              </a:rPr>
              <a:t/>
            </a:r>
            <a:br>
              <a:rPr lang="ru-RU" sz="2000" b="1" dirty="0" smtClean="0">
                <a:solidFill>
                  <a:srgbClr val="7A0000"/>
                </a:solidFill>
                <a:latin typeface="Bookman Old Style" panose="02050604050505020204" pitchFamily="18" charset="0"/>
              </a:rPr>
            </a:br>
            <a:r>
              <a:rPr lang="ru-RU" sz="2000" b="1" dirty="0" smtClean="0">
                <a:solidFill>
                  <a:srgbClr val="7A0000"/>
                </a:solidFill>
                <a:latin typeface="Bookman Old Style" panose="02050604050505020204" pitchFamily="18" charset="0"/>
              </a:rPr>
              <a:t/>
            </a:r>
            <a:br>
              <a:rPr lang="ru-RU" sz="2000" b="1" dirty="0" smtClean="0">
                <a:solidFill>
                  <a:srgbClr val="7A0000"/>
                </a:solidFill>
                <a:latin typeface="Bookman Old Style" panose="02050604050505020204" pitchFamily="18" charset="0"/>
              </a:rPr>
            </a:br>
            <a:r>
              <a:rPr lang="ru-RU" sz="2000" b="1" dirty="0" smtClean="0">
                <a:solidFill>
                  <a:srgbClr val="7A0000"/>
                </a:solidFill>
                <a:latin typeface="Bookman Old Style" panose="02050604050505020204" pitchFamily="18" charset="0"/>
              </a:rPr>
              <a:t/>
            </a:r>
            <a:br>
              <a:rPr lang="ru-RU" sz="2000" b="1" dirty="0" smtClean="0">
                <a:solidFill>
                  <a:srgbClr val="7A0000"/>
                </a:solidFill>
                <a:latin typeface="Bookman Old Style" panose="02050604050505020204" pitchFamily="18" charset="0"/>
              </a:rPr>
            </a:br>
            <a:r>
              <a:rPr lang="ru-RU" sz="2000" b="1" dirty="0" smtClean="0">
                <a:solidFill>
                  <a:srgbClr val="7A0000"/>
                </a:solidFill>
                <a:latin typeface="Bookman Old Style" panose="02050604050505020204" pitchFamily="18" charset="0"/>
              </a:rPr>
              <a:t/>
            </a:r>
            <a:br>
              <a:rPr lang="ru-RU" sz="2000" b="1" dirty="0" smtClean="0">
                <a:solidFill>
                  <a:srgbClr val="7A0000"/>
                </a:solidFill>
                <a:latin typeface="Bookman Old Style" panose="02050604050505020204" pitchFamily="18" charset="0"/>
              </a:rPr>
            </a:br>
            <a:r>
              <a:rPr lang="ru-RU" sz="1600" b="1" dirty="0" smtClean="0">
                <a:solidFill>
                  <a:srgbClr val="7A0000"/>
                </a:solidFill>
                <a:latin typeface="Bookman Old Style" panose="02050604050505020204" pitchFamily="18" charset="0"/>
              </a:rPr>
              <a:t>Выступления на заседаниях методических советов, научно-практических конференциях, педагогических чтениях, семинарах </a:t>
            </a:r>
            <a:br>
              <a:rPr lang="ru-RU" sz="1600" b="1" dirty="0" smtClean="0">
                <a:solidFill>
                  <a:srgbClr val="7A0000"/>
                </a:solidFill>
                <a:latin typeface="Bookman Old Style" panose="02050604050505020204" pitchFamily="18" charset="0"/>
              </a:rPr>
            </a:b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2000" b="1" i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/>
            </a:r>
            <a:br>
              <a:rPr lang="ru-RU" sz="2000" b="1" i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</a:b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endParaRPr lang="ru-RU" sz="2400" b="1" i="1" dirty="0">
              <a:solidFill>
                <a:schemeClr val="accent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User\Documents\учебный год 2024-2025\аттестация 24-25\Родионова 2024\Новая папка\справка выступление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908720"/>
            <a:ext cx="4220130" cy="5805264"/>
          </a:xfrm>
          <a:prstGeom prst="rect">
            <a:avLst/>
          </a:prstGeom>
          <a:noFill/>
        </p:spPr>
      </p:pic>
      <p:pic>
        <p:nvPicPr>
          <p:cNvPr id="5123" name="Picture 3" descr="C:\Users\User\Documents\учебный год 2024-2025\аттестация 24-25\Родионова 2024\Новая папка\справка выступление 2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35678" y="908720"/>
            <a:ext cx="4220129" cy="58052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885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969" cy="687747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10800000" flipV="1">
            <a:off x="251520" y="188640"/>
            <a:ext cx="8640960" cy="288032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7A0000"/>
                </a:solidFill>
                <a:latin typeface="Bookman Old Style" panose="02050604050505020204" pitchFamily="18" charset="0"/>
              </a:rPr>
              <a:t> </a:t>
            </a:r>
            <a:r>
              <a:rPr lang="ru-RU" sz="1600" b="1" dirty="0" smtClean="0">
                <a:solidFill>
                  <a:srgbClr val="7A0000"/>
                </a:solidFill>
                <a:latin typeface="Bookman Old Style" panose="02050604050505020204" pitchFamily="18" charset="0"/>
              </a:rPr>
              <a:t>Наставничество</a:t>
            </a:r>
            <a:endParaRPr lang="ru-RU" sz="1600" b="1" dirty="0">
              <a:solidFill>
                <a:srgbClr val="7A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User\Documents\учебный год 2024-2025\аттестация 24-25\Родионова 2024\Новая папка\приказ наставник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92696"/>
            <a:ext cx="4265210" cy="5867277"/>
          </a:xfrm>
          <a:prstGeom prst="rect">
            <a:avLst/>
          </a:prstGeom>
          <a:noFill/>
        </p:spPr>
      </p:pic>
      <p:pic>
        <p:nvPicPr>
          <p:cNvPr id="6147" name="Picture 3" descr="C:\Users\User\Documents\учебный год 2024-2025\аттестация 24-25\Родионова 2024\Новая папка\справка наставник ОО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692696"/>
            <a:ext cx="4252187" cy="58493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76341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477"/>
            <a:ext cx="9169969" cy="687747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44624"/>
            <a:ext cx="8640960" cy="432048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2000" b="1" dirty="0" smtClean="0">
                <a:solidFill>
                  <a:srgbClr val="7A0000"/>
                </a:solidFill>
                <a:latin typeface="Bookman Old Style" panose="02050604050505020204" pitchFamily="18" charset="0"/>
              </a:rPr>
              <a:t> </a:t>
            </a:r>
            <a:r>
              <a:rPr lang="ru-RU" sz="1600" b="1" dirty="0" smtClean="0">
                <a:solidFill>
                  <a:srgbClr val="7A0000"/>
                </a:solidFill>
                <a:latin typeface="Bookman Old Style" panose="02050604050505020204" pitchFamily="18" charset="0"/>
              </a:rPr>
              <a:t>Общественно-педагогическая активность педагога: участие в комиссиях, педагогических сообществах, в жюри конкурсов</a:t>
            </a:r>
            <a:r>
              <a:rPr lang="ru-RU" sz="1800" b="1" dirty="0" smtClean="0">
                <a:solidFill>
                  <a:srgbClr val="7A0000"/>
                </a:solidFill>
                <a:latin typeface="Bookman Old Style" panose="02050604050505020204" pitchFamily="18" charset="0"/>
              </a:rPr>
              <a:t/>
            </a:r>
            <a:br>
              <a:rPr lang="ru-RU" sz="1800" b="1" dirty="0" smtClean="0">
                <a:solidFill>
                  <a:srgbClr val="7A0000"/>
                </a:solidFill>
                <a:latin typeface="Bookman Old Style" panose="02050604050505020204" pitchFamily="18" charset="0"/>
              </a:rPr>
            </a:br>
            <a:r>
              <a:rPr lang="ru-RU" sz="1400" b="1" dirty="0" smtClean="0">
                <a:latin typeface="Bookman Old Style" panose="02050604050505020204" pitchFamily="18" charset="0"/>
              </a:rPr>
              <a:t>Член педагогических Интернет сообществ</a:t>
            </a:r>
            <a:r>
              <a:rPr lang="ru-RU" sz="2000" b="1" dirty="0" smtClean="0">
                <a:latin typeface="Bookman Old Style" panose="02050604050505020204" pitchFamily="18" charset="0"/>
              </a:rPr>
              <a:t/>
            </a:r>
            <a:br>
              <a:rPr lang="ru-RU" sz="2000" b="1" dirty="0" smtClean="0">
                <a:latin typeface="Bookman Old Style" panose="02050604050505020204" pitchFamily="18" charset="0"/>
              </a:rPr>
            </a:br>
            <a:endParaRPr lang="ru-RU" sz="2000" b="1" dirty="0">
              <a:latin typeface="Bookman Old Style" panose="0205060405050502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C:\Users\User\Documents\учебный год 2024-2025\аттестация 24-25\Родионова 2024\Новая папка\справка сообществ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953681"/>
            <a:ext cx="4155006" cy="57156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04579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477"/>
            <a:ext cx="9169969" cy="687747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44624"/>
            <a:ext cx="8640960" cy="432048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1400" b="1" dirty="0" smtClean="0">
                <a:latin typeface="Bookman Old Style" panose="02050604050505020204" pitchFamily="18" charset="0"/>
              </a:rPr>
              <a:t>Уровень образовательной организации</a:t>
            </a:r>
            <a:br>
              <a:rPr lang="ru-RU" sz="1400" b="1" dirty="0" smtClean="0">
                <a:latin typeface="Bookman Old Style" panose="02050604050505020204" pitchFamily="18" charset="0"/>
              </a:rPr>
            </a:br>
            <a:endParaRPr lang="ru-RU" sz="1400" b="1" dirty="0">
              <a:latin typeface="Bookman Old Style" panose="0205060405050502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ocuments\учебный год 2024-2025\аттестация 24-25\Родионова 2024\Новая папка\1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692696"/>
            <a:ext cx="4176464" cy="5743491"/>
          </a:xfrm>
          <a:prstGeom prst="rect">
            <a:avLst/>
          </a:prstGeom>
          <a:noFill/>
        </p:spPr>
      </p:pic>
      <p:pic>
        <p:nvPicPr>
          <p:cNvPr id="5" name="Picture 2" descr="C:\Users\User\Documents\учебный год 2024-2025\аттестация 24-25\Родионова 2024\Новая папка\справка мс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692696"/>
            <a:ext cx="4212863" cy="57952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04579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477"/>
            <a:ext cx="9169969" cy="687747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44624"/>
            <a:ext cx="8640960" cy="432048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1400" b="1" dirty="0" smtClean="0">
                <a:latin typeface="Bookman Old Style" panose="02050604050505020204" pitchFamily="18" charset="0"/>
              </a:rPr>
              <a:t>Муниципальный уровень</a:t>
            </a:r>
            <a:br>
              <a:rPr lang="ru-RU" sz="1400" b="1" dirty="0" smtClean="0">
                <a:latin typeface="Bookman Old Style" panose="02050604050505020204" pitchFamily="18" charset="0"/>
              </a:rPr>
            </a:br>
            <a:endParaRPr lang="ru-RU" sz="1400" b="1" dirty="0">
              <a:latin typeface="Bookman Old Style" panose="0205060405050502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" name="Picture 3" descr="C:\Users\User\Documents\учебный год 2024-2025\аттестация 24-25\Родионова 2024\Новая папка\член жюри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764704"/>
            <a:ext cx="4044449" cy="5824008"/>
          </a:xfrm>
          <a:prstGeom prst="rect">
            <a:avLst/>
          </a:prstGeom>
          <a:noFill/>
        </p:spPr>
      </p:pic>
      <p:pic>
        <p:nvPicPr>
          <p:cNvPr id="10" name="Picture 2" descr="C:\Users\User\Documents\учебный год 2024-2025\аттестация 24-25\Родионова 2024\Новая папка\справка жюри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836712"/>
            <a:ext cx="4017326" cy="57596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04579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477"/>
            <a:ext cx="9169969" cy="687747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44624"/>
            <a:ext cx="8640960" cy="432048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1400" b="1" dirty="0" smtClean="0">
                <a:latin typeface="Bookman Old Style" panose="02050604050505020204" pitchFamily="18" charset="0"/>
              </a:rPr>
              <a:t>Муниципальный уровень</a:t>
            </a:r>
            <a:br>
              <a:rPr lang="ru-RU" sz="1400" b="1" dirty="0" smtClean="0">
                <a:latin typeface="Bookman Old Style" panose="02050604050505020204" pitchFamily="18" charset="0"/>
              </a:rPr>
            </a:br>
            <a:endParaRPr lang="ru-RU" sz="1400" b="1" dirty="0">
              <a:latin typeface="Bookman Old Style" panose="0205060405050502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" name="Picture 2" descr="C:\Users\User\Documents\учебный год 2024-2025\аттестация 24-25\Родионова 2024\Новая папка\справка жюри 2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5810" y="548680"/>
            <a:ext cx="4354182" cy="5932026"/>
          </a:xfrm>
          <a:prstGeom prst="rect">
            <a:avLst/>
          </a:prstGeom>
          <a:noFill/>
        </p:spPr>
      </p:pic>
      <p:pic>
        <p:nvPicPr>
          <p:cNvPr id="8194" name="Picture 2" descr="C:\Users\User\Documents\учебный год 2024-2025\аттестация 24-25\Родионова 2024\Новая папка\справка оператор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593642"/>
            <a:ext cx="4296990" cy="59109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04579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477"/>
            <a:ext cx="9169969" cy="687747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44624"/>
            <a:ext cx="8640960" cy="432048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1400" b="1" dirty="0" smtClean="0">
                <a:latin typeface="Bookman Old Style" panose="02050604050505020204" pitchFamily="18" charset="0"/>
              </a:rPr>
              <a:t>Муниципальный уровень</a:t>
            </a:r>
            <a:r>
              <a:rPr lang="ru-RU" sz="2000" b="1" dirty="0" smtClean="0">
                <a:latin typeface="Bookman Old Style" panose="02050604050505020204" pitchFamily="18" charset="0"/>
              </a:rPr>
              <a:t/>
            </a:r>
            <a:br>
              <a:rPr lang="ru-RU" sz="2000" b="1" dirty="0" smtClean="0">
                <a:latin typeface="Bookman Old Style" panose="02050604050505020204" pitchFamily="18" charset="0"/>
              </a:rPr>
            </a:br>
            <a:endParaRPr lang="ru-RU" sz="2000" b="1" dirty="0">
              <a:latin typeface="Bookman Old Style" panose="0205060405050502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 descr="C:\Users\User\Documents\учебный год 2024-2025\аттестация 24-25\Родионова 2024\Новая папка\справка куратор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692696"/>
            <a:ext cx="4220129" cy="5805264"/>
          </a:xfrm>
          <a:prstGeom prst="rect">
            <a:avLst/>
          </a:prstGeom>
          <a:noFill/>
        </p:spPr>
      </p:pic>
      <p:pic>
        <p:nvPicPr>
          <p:cNvPr id="9219" name="Picture 3" descr="C:\Users\User\Documents\учебный год 2024-2025\аттестация 24-25\Родионова 2024\Новая папка\приказ наставничество куратор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692696"/>
            <a:ext cx="4167783" cy="57332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04579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53" y="-36516"/>
            <a:ext cx="9169969" cy="687747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"/>
            <a:ext cx="8640960" cy="692696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 Награды и поощрения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Поощрения с сети Интернет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User\Desktop\моя\благодарность за рецензию стать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734839"/>
            <a:ext cx="4061842" cy="5746477"/>
          </a:xfrm>
          <a:prstGeom prst="rect">
            <a:avLst/>
          </a:prstGeom>
          <a:noFill/>
        </p:spPr>
      </p:pic>
      <p:pic>
        <p:nvPicPr>
          <p:cNvPr id="1026" name="Picture 2" descr="C:\Users\User\Documents\учебный год 2024-2025\аттестация 24-25\Родионова 2024\Новая папка\благодарность ФГОС тест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764704"/>
            <a:ext cx="4113595" cy="57910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55983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96" y="-36516"/>
            <a:ext cx="9169969" cy="6877477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763688" y="116632"/>
            <a:ext cx="44644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Поощрения муниципального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уровня </a:t>
            </a:r>
            <a:endParaRPr lang="ru-RU" sz="1400" dirty="0"/>
          </a:p>
        </p:txBody>
      </p:sp>
      <p:pic>
        <p:nvPicPr>
          <p:cNvPr id="3076" name="Picture 4" descr="C:\Users\Тяштеня\Desktop\аттестация 2019\родионова\грамота.jpe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750" r="14910" b="2319"/>
          <a:stretch/>
        </p:blipFill>
        <p:spPr bwMode="auto">
          <a:xfrm>
            <a:off x="323528" y="548680"/>
            <a:ext cx="4001367" cy="61412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User\Documents\учебный год 2024-2025\аттестация 24-25\Родионова 2024\Новая папка\благодарность 20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620688"/>
            <a:ext cx="4254944" cy="60176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6784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96" y="-36516"/>
            <a:ext cx="9169969" cy="6877477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763688" y="116632"/>
            <a:ext cx="44644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Поощрения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муниципального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уровня </a:t>
            </a:r>
            <a:endParaRPr lang="ru-RU" sz="1400" dirty="0"/>
          </a:p>
        </p:txBody>
      </p:sp>
      <p:pic>
        <p:nvPicPr>
          <p:cNvPr id="7171" name="Picture 3" descr="C:\Users\User\Documents\учебный год 2024-2025\аттестация 24-25\Родионова 2024\Новая папка\благодарность культура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620688"/>
            <a:ext cx="4134685" cy="5904656"/>
          </a:xfrm>
          <a:prstGeom prst="rect">
            <a:avLst/>
          </a:prstGeom>
          <a:noFill/>
        </p:spPr>
      </p:pic>
      <p:pic>
        <p:nvPicPr>
          <p:cNvPr id="7172" name="Picture 4" descr="C:\Users\User\Documents\учебный год 2024-2025\аттестация 24-25\Родионова 2024\Новая папка\благодарность тяштеня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620688"/>
            <a:ext cx="4320480" cy="59433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6784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53" y="-36516"/>
            <a:ext cx="9169969" cy="687747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"/>
            <a:ext cx="8640960" cy="476671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Поощрения республиканского уровня 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User\Documents\учебный год 2024-2025\аттестация 24-25\Родионова 2024\Новая папка\,kfulfhyjcnm 2021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6828" y="692696"/>
            <a:ext cx="4281156" cy="5889213"/>
          </a:xfrm>
          <a:prstGeom prst="rect">
            <a:avLst/>
          </a:prstGeom>
          <a:noFill/>
        </p:spPr>
      </p:pic>
      <p:pic>
        <p:nvPicPr>
          <p:cNvPr id="8" name="Picture 3" descr="C:\Users\Тяштеня\Desktop\аттестация 2019\родионова\благодарственное письмо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737652"/>
            <a:ext cx="4241778" cy="58353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55983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96" y="-36516"/>
            <a:ext cx="9169969" cy="6877477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User\Documents\учебный год 2024-2025\аттестация 24-25\Родионова 2024\Новая папка\благодарность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530767"/>
            <a:ext cx="4340141" cy="5970353"/>
          </a:xfrm>
          <a:prstGeom prst="rect">
            <a:avLst/>
          </a:prstGeom>
          <a:noFill/>
        </p:spPr>
      </p:pic>
      <p:pic>
        <p:nvPicPr>
          <p:cNvPr id="5123" name="Picture 3" descr="C:\Users\User\Documents\учебный год 2024-2025\аттестация 24-25\Родионова 2024\Новая папка\саратов благодарность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620688"/>
            <a:ext cx="4089884" cy="5842927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699792" y="116632"/>
            <a:ext cx="42162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Поощрения республиканского уровня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4813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4930</TotalTime>
  <Words>135</Words>
  <Application>Microsoft Office PowerPoint</Application>
  <PresentationFormat>Экран (4:3)</PresentationFormat>
  <Paragraphs>41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   Министерство образования Республики Мордовия Портфолио  </vt:lpstr>
      <vt:lpstr>               Общие сведения Дата рождения: 17.11.1973г. Профессиональное образование: МГПИ им. М.Е. Евсевьева, диплом БВС № 0450766 выдан  30.01.1999г.; учитель русского языка и литературы, мордовского языка и литературы, по специальности  « Филология». Русский язык и литература с дополнительной специальностью « Мордовские языки и литература». Профессиональная переподготовка: ООО «Учебный центр ПРОФЗНАНИЯ», диплом № 133100150660 выдан  15.11.2019г.;  учитель музыки. Общий трудовой стаж: 33 года  Педагогический стаж: 32 года Стаж педагогической работы по специальности: 6 лет. Наличие квалификационной категории:1 категория  Дата последней аттестации: 12.05.2021г.</vt:lpstr>
      <vt:lpstr> Представление педагогического опыта</vt:lpstr>
      <vt:lpstr> Реализация целевых муниципальных и республиканских программ</vt:lpstr>
      <vt:lpstr> Взаимодействие с субъектами образовательного процесса</vt:lpstr>
      <vt:lpstr>Участие педагога в профессиональных конкурсах Победы и призовые места в конкурсах на порталах сети Интернет</vt:lpstr>
      <vt:lpstr> Победы и призовые места в конкурсах на порталах сети Интернет</vt:lpstr>
      <vt:lpstr> Участие в очных республиканских конкурсах </vt:lpstr>
      <vt:lpstr> Участие в очных Всероссийских конкурсах </vt:lpstr>
      <vt:lpstr>Победы и призовые места в очных муниципальных конкурсах </vt:lpstr>
      <vt:lpstr>Победы и призовые места в очных муниципальных конкурсах </vt:lpstr>
      <vt:lpstr>Победы и призовые места в очных республиканских конкурсах </vt:lpstr>
      <vt:lpstr> Организация деятельности по обобщению и распространению передового педагогического опыта  Муниципальный уровень  </vt:lpstr>
      <vt:lpstr>  Результаты участия в инновационной (экспериментальной) деятельности Результат участие на уровне образовательной организации  </vt:lpstr>
      <vt:lpstr> Наличие публикаций Материалы на порталах сети Интернет </vt:lpstr>
      <vt:lpstr> Материалы на порталах сети Интернет </vt:lpstr>
      <vt:lpstr>Республиканский уровень </vt:lpstr>
      <vt:lpstr>Проведение мастер-классов, открытых занятий, мероприятий (очно)</vt:lpstr>
      <vt:lpstr>    Выступления на заседаниях методических советов, научно-практических конференциях, педагогических чтениях, семинарах     </vt:lpstr>
      <vt:lpstr> Наставничество</vt:lpstr>
      <vt:lpstr>   Общественно-педагогическая активность педагога: участие в комиссиях, педагогических сообществах, в жюри конкурсов Член педагогических Интернет сообществ </vt:lpstr>
      <vt:lpstr> Уровень образовательной организации </vt:lpstr>
      <vt:lpstr> Муниципальный уровень </vt:lpstr>
      <vt:lpstr> Муниципальный уровень </vt:lpstr>
      <vt:lpstr> Муниципальный уровень </vt:lpstr>
      <vt:lpstr> Награды и поощрения Поощрения с сети Интернет</vt:lpstr>
      <vt:lpstr>Слайд 27</vt:lpstr>
      <vt:lpstr>Слайд 28</vt:lpstr>
      <vt:lpstr> Поощрения республиканского уровня  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User</cp:lastModifiedBy>
  <cp:revision>360</cp:revision>
  <dcterms:created xsi:type="dcterms:W3CDTF">2017-11-01T16:04:54Z</dcterms:created>
  <dcterms:modified xsi:type="dcterms:W3CDTF">2024-12-05T10:13:04Z</dcterms:modified>
</cp:coreProperties>
</file>